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1"/>
  </p:notesMasterIdLst>
  <p:handoutMasterIdLst>
    <p:handoutMasterId r:id="rId12"/>
  </p:handoutMasterIdLst>
  <p:sldIdLst>
    <p:sldId id="435" r:id="rId5"/>
    <p:sldId id="467" r:id="rId6"/>
    <p:sldId id="470" r:id="rId7"/>
    <p:sldId id="468" r:id="rId8"/>
    <p:sldId id="466" r:id="rId9"/>
    <p:sldId id="469" r:id="rId10"/>
  </p:sldIdLst>
  <p:sldSz cx="24382413" cy="13716000"/>
  <p:notesSz cx="6858000" cy="9144000"/>
  <p:embeddedFontLst>
    <p:embeddedFont>
      <p:font typeface="Bitter" pitchFamily="2" charset="77"/>
      <p:regular r:id="rId13"/>
      <p:bold r:id="rId14"/>
      <p:italic r:id="rId15"/>
      <p:boldItalic r:id="rId16"/>
    </p:embeddedFont>
    <p:embeddedFont>
      <p:font typeface="Bitter Medium" pitchFamily="2" charset="77"/>
      <p:regular r:id="rId17"/>
      <p:italic r:id="rId18"/>
    </p:embeddedFont>
    <p:embeddedFont>
      <p:font typeface="Bitter SemiBold" pitchFamily="2" charset="77"/>
      <p:regular r:id="rId19"/>
      <p:bold r:id="rId20"/>
      <p:italic r:id="rId21"/>
      <p:boldItalic r:id="rId22"/>
    </p:embeddedFont>
    <p:embeddedFont>
      <p:font typeface="Rubik" pitchFamily="2" charset="-79"/>
      <p:regular r:id="rId23"/>
      <p:bold r:id="rId24"/>
      <p:italic r:id="rId25"/>
      <p:boldItalic r:id="rId26"/>
    </p:embeddedFont>
    <p:embeddedFont>
      <p:font typeface="Rubik Medium" pitchFamily="2" charset="-79"/>
      <p:regular r:id="rId27"/>
      <p:italic r:id="rId28"/>
    </p:embeddedFont>
    <p:embeddedFont>
      <p:font typeface="Rubik SemiBold" pitchFamily="2" charset="-79"/>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9" autoAdjust="0"/>
    <p:restoredTop sz="96327" autoAdjust="0"/>
  </p:normalViewPr>
  <p:slideViewPr>
    <p:cSldViewPr snapToGrid="0">
      <p:cViewPr varScale="1">
        <p:scale>
          <a:sx n="61" d="100"/>
          <a:sy n="61" d="100"/>
        </p:scale>
        <p:origin x="848" y="248"/>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30/06/2025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30/06/2025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60685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0DCAD-8DC6-EC3F-47C2-50166FA29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BFE98-183D-F837-CAD5-2611C1329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E66FD-C401-006F-9ED4-777C707BC926}"/>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66059472-3B98-844F-5581-CB604FE99026}"/>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236915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30/06/2025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30/06/2025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30/06/2025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30/06/2025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globalsoilbiodiversity.org/" TargetMode="External"/><Relationship Id="rId2" Type="http://schemas.openxmlformats.org/officeDocument/2006/relationships/hyperlink" Target="https://www.globalsoilbiodiversity.org/soilb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hyperlink" Target="https://www.gbif.org/publisher/55a0bb9b-d2b9-4eff-84d9-4d2001446c41" TargetMode="External"/><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set/search?q=collembola&amp;type=SAMPLING_EVENT&amp;publishing_org=1158c872-239b-4d40-bfc5-53138cdf4f37" TargetMode="External"/><Relationship Id="rId5" Type="http://schemas.openxmlformats.org/officeDocument/2006/relationships/hyperlink" Target="https://www.gbif.org/dataset/search?q=soil&amp;publishing_org=541c2668-9391-4479-b90f-fe90b365f33b" TargetMode="External"/><Relationship Id="rId10" Type="http://schemas.openxmlformats.org/officeDocument/2006/relationships/image" Target="../media/image15.jpg"/><Relationship Id="rId4" Type="http://schemas.openxmlformats.org/officeDocument/2006/relationships/hyperlink" Target="https://www.gbif.org/dataset/search?q=soil&amp;type=SAMPLING_EVENT&amp;publishing_org=ab733144-7043-4e88-bd4f-fca7bf858880" TargetMode="External"/><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hyperlink" Target="https://www.gbif.org/dataset/9f0e1ca6-fb08-4c72-9a4a-1e3b7a528c10" TargetMode="External"/><Relationship Id="rId3" Type="http://schemas.openxmlformats.org/officeDocument/2006/relationships/image" Target="../media/image16.jpg"/><Relationship Id="rId7" Type="http://schemas.openxmlformats.org/officeDocument/2006/relationships/hyperlink" Target="https://www.gbif.org/dataset/321e6294-7e96-44c2-ac5d-6b009ef17618"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hyperlink" Target="https://www.gbif.org/dataset/3b8c5ed8-b6c2-4264-ac52-a9d772d69e9f" TargetMode="External"/><Relationship Id="rId4" Type="http://schemas.openxmlformats.org/officeDocument/2006/relationships/image" Target="../media/image17.jpg"/><Relationship Id="rId9" Type="http://schemas.openxmlformats.org/officeDocument/2006/relationships/hyperlink" Target="https://www.gbif.org/dataset/f2e0dd25-5b04-4a90-bc86-3144659d5574"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gbif.org/data-use/4CD2MoBFmvwdcoe4z4REfK" TargetMode="External"/><Relationship Id="rId3" Type="http://schemas.openxmlformats.org/officeDocument/2006/relationships/hyperlink" Target="https://www.gbif.org/data-use/3t3lIqTsv26d7NvaW3r6mf" TargetMode="External"/><Relationship Id="rId7" Type="http://schemas.openxmlformats.org/officeDocument/2006/relationships/hyperlink" Target="https://www.gbif.org/data-use/4ONiJy2pMN64PJO4J5A7l7"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3.jpeg"/><Relationship Id="rId4" Type="http://schemas.openxmlformats.org/officeDocument/2006/relationships/image" Target="../media/image20.jpeg"/><Relationship Id="rId9" Type="http://schemas.openxmlformats.org/officeDocument/2006/relationships/hyperlink" Target="https://www.gbif.org/data-use/2JBz8pqnu3TU5YPFWSw92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2109788" y="2709069"/>
            <a:ext cx="8640762" cy="8297863"/>
          </a:xfrm>
        </p:spPr>
        <p:txBody>
          <a:bodyPr>
            <a:normAutofit/>
          </a:bodyPr>
          <a:lstStyle/>
          <a:p>
            <a:pPr algn="ctr"/>
            <a:r>
              <a:rPr lang="en-DK" sz="9600" b="1" dirty="0">
                <a:solidFill>
                  <a:schemeClr val="tx1">
                    <a:lumMod val="75000"/>
                    <a:lumOff val="25000"/>
                  </a:schemeClr>
                </a:solidFill>
                <a:latin typeface="Bitter" pitchFamily="2" charset="77"/>
              </a:rPr>
              <a:t>Soil</a:t>
            </a:r>
          </a:p>
        </p:txBody>
      </p:sp>
      <p:pic>
        <p:nvPicPr>
          <p:cNvPr id="20" name="Picture 19" descr="A close-up of a flower&#10;&#10;AI-generated content may be incorrect.">
            <a:extLst>
              <a:ext uri="{FF2B5EF4-FFF2-40B4-BE49-F238E27FC236}">
                <a16:creationId xmlns:a16="http://schemas.microsoft.com/office/drawing/2014/main" id="{027C2CE7-55DA-0C83-150A-DEDC9F48C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1863" y="3110185"/>
            <a:ext cx="10031412" cy="7495631"/>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Soil</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Revealing the extraordinary biological diversity below ground GBIF mediated-data is vital for enriching research and knowledge of life on earth</a:t>
            </a:r>
            <a:endParaRPr lang="en-DK" i="1" dirty="0">
              <a:latin typeface="Bitter Medium" pitchFamily="2" charset="77"/>
            </a:endParaRPr>
          </a:p>
          <a:p>
            <a:endParaRPr lang="en-DK" i="1" dirty="0">
              <a:latin typeface="Bitter Medium" pitchFamily="2" charset="77"/>
            </a:endParaRPr>
          </a:p>
        </p:txBody>
      </p:sp>
      <p:pic>
        <p:nvPicPr>
          <p:cNvPr id="10" name="Picture Placeholder 4" descr="A close-up of mushrooms&#10;&#10;AI-generated content may be incorrect.">
            <a:extLst>
              <a:ext uri="{FF2B5EF4-FFF2-40B4-BE49-F238E27FC236}">
                <a16:creationId xmlns:a16="http://schemas.microsoft.com/office/drawing/2014/main" id="{F990FD46-0487-17BB-1EC8-2519B9E55AB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179" b="-4016"/>
          <a:stretch>
            <a:fillRect/>
          </a:stretch>
        </p:blipFill>
        <p:spPr>
          <a:xfrm>
            <a:off x="12806737" y="2426535"/>
            <a:ext cx="10289426" cy="9942429"/>
          </a:xfrm>
        </p:spPr>
      </p:pic>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Soil</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fontScale="92500"/>
          </a:bodyPr>
          <a:lstStyle/>
          <a:p>
            <a:r>
              <a:rPr lang="en-GB" dirty="0"/>
              <a:t>Even tiny amounts of soil can contain thousands of species and millions of individual organisms that form dynamic ecosystems harbouring an extraordinary diversity of life. This intricate web of life plays a critical role in maintaining the planet's health, climate and productivity: soil hosts a quarter of all life on the planet and directly or indirectly supports 95 per cent of the food we eat.</a:t>
            </a:r>
          </a:p>
          <a:p>
            <a:r>
              <a:rPr lang="en-GB" dirty="0"/>
              <a:t>Data on soil biodiversity thus provides unique evidence for forming insights into broader ecological patterns, interactions and processes. By working with expert communities like </a:t>
            </a:r>
            <a:r>
              <a:rPr lang="en-GB" dirty="0">
                <a:hlinkClick r:id="rId2"/>
              </a:rPr>
              <a:t>SoilBON</a:t>
            </a:r>
            <a:r>
              <a:rPr lang="en-GB" dirty="0"/>
              <a:t> and the </a:t>
            </a:r>
            <a:r>
              <a:rPr lang="en-GB" dirty="0">
                <a:hlinkClick r:id="rId3"/>
              </a:rPr>
              <a:t>Global Soil Biodiversity Initiative</a:t>
            </a:r>
            <a:r>
              <a:rPr lang="en-GB" dirty="0"/>
              <a:t> to integrate soil biodiversity data with data from other environments, GBIF helps reveal a more comprehensive understanding of the complex sources of life—on and in—Earth.</a:t>
            </a:r>
          </a:p>
        </p:txBody>
      </p:sp>
      <p:sp>
        <p:nvSpPr>
          <p:cNvPr id="14" name="Footer Placeholder 1">
            <a:extLst>
              <a:ext uri="{FF2B5EF4-FFF2-40B4-BE49-F238E27FC236}">
                <a16:creationId xmlns:a16="http://schemas.microsoft.com/office/drawing/2014/main" id="{B8C3F9A2-EBBA-302B-5D5D-250E26DB8DE7}"/>
              </a:ext>
            </a:extLst>
          </p:cNvPr>
          <p:cNvSpPr>
            <a:spLocks noGrp="1"/>
          </p:cNvSpPr>
          <p:nvPr>
            <p:ph type="ftr" sz="quarter" idx="11"/>
          </p:nvPr>
        </p:nvSpPr>
        <p:spPr>
          <a:xfrm>
            <a:off x="706438" y="12278450"/>
            <a:ext cx="17245012" cy="720000"/>
          </a:xfrm>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publishers of soil-related data</a:t>
            </a:r>
          </a:p>
        </p:txBody>
      </p:sp>
      <p:sp>
        <p:nvSpPr>
          <p:cNvPr id="2" name="Footer Placeholder 1">
            <a:extLst>
              <a:ext uri="{FF2B5EF4-FFF2-40B4-BE49-F238E27FC236}">
                <a16:creationId xmlns:a16="http://schemas.microsoft.com/office/drawing/2014/main" id="{FE2BCC84-0F1D-792D-2BA7-3CA72CA2C523}"/>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lnSpcReduction="10000"/>
          </a:bodyPr>
          <a:lstStyle/>
          <a:p>
            <a:r>
              <a:rPr lang="en-GB" dirty="0">
                <a:hlinkClick r:id="rId3"/>
              </a:rPr>
              <a:t>Institute of Physicochemical and Biological Problems in Soil Science, Russian Academy of Sciences</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lstStyle/>
          <a:p>
            <a:r>
              <a:rPr lang="en-GB" dirty="0">
                <a:hlinkClick r:id="rId4"/>
              </a:rPr>
              <a:t>MGnify</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rmAutofit/>
          </a:bodyPr>
          <a:lstStyle/>
          <a:p>
            <a:r>
              <a:rPr lang="en-GB" dirty="0">
                <a:hlinkClick r:id="rId5"/>
              </a:rPr>
              <a:t>Biodiversity Exploratories</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lstStyle/>
          <a:p>
            <a:r>
              <a:rPr lang="en-GB" dirty="0">
                <a:hlinkClick r:id="rId6"/>
              </a:rPr>
              <a:t>Moscow Pedagogical State University (MPSU)</a:t>
            </a:r>
            <a:endParaRPr lang="en-GB" dirty="0"/>
          </a:p>
        </p:txBody>
      </p:sp>
      <p:pic>
        <p:nvPicPr>
          <p:cNvPr id="13" name="Picture Placeholder 12" descr="A group of red bugs&#10;&#10;AI-generated content may be incorrect.">
            <a:extLst>
              <a:ext uri="{FF2B5EF4-FFF2-40B4-BE49-F238E27FC236}">
                <a16:creationId xmlns:a16="http://schemas.microsoft.com/office/drawing/2014/main" id="{FE10E8A2-9481-8589-920E-C1CB29B63C72}"/>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4457" b="4457"/>
          <a:stretch>
            <a:fillRect/>
          </a:stretch>
        </p:blipFill>
        <p:spPr/>
      </p:pic>
      <p:pic>
        <p:nvPicPr>
          <p:cNvPr id="15" name="Picture Placeholder 14" descr="A close up of a mushroom&#10;&#10;AI-generated content may be incorrect.">
            <a:extLst>
              <a:ext uri="{FF2B5EF4-FFF2-40B4-BE49-F238E27FC236}">
                <a16:creationId xmlns:a16="http://schemas.microsoft.com/office/drawing/2014/main" id="{AC69D64F-1010-1CBF-04A7-8F09479F7E9A}"/>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t="4948" b="4948"/>
          <a:stretch>
            <a:fillRect/>
          </a:stretch>
        </p:blipFill>
        <p:spPr>
          <a:xfrm>
            <a:off x="6808688" y="3257550"/>
            <a:ext cx="5004000" cy="3420000"/>
          </a:xfrm>
        </p:spPr>
      </p:pic>
      <p:pic>
        <p:nvPicPr>
          <p:cNvPr id="21" name="Picture Placeholder 20" descr="A bug in a circle&#10;&#10;AI-generated content may be incorrect.">
            <a:extLst>
              <a:ext uri="{FF2B5EF4-FFF2-40B4-BE49-F238E27FC236}">
                <a16:creationId xmlns:a16="http://schemas.microsoft.com/office/drawing/2014/main" id="{BAA2D877-5C64-7A90-7064-17811919DB93}"/>
              </a:ext>
            </a:extLst>
          </p:cNvPr>
          <p:cNvPicPr>
            <a:picLocks noGrp="1" noChangeAspect="1"/>
          </p:cNvPicPr>
          <p:nvPr>
            <p:ph type="pic" sz="quarter" idx="20"/>
          </p:nvPr>
        </p:nvPicPr>
        <p:blipFill>
          <a:blip r:embed="rId9">
            <a:extLst>
              <a:ext uri="{28A0092B-C50C-407E-A947-70E740481C1C}">
                <a14:useLocalDpi xmlns:a14="http://schemas.microsoft.com/office/drawing/2010/main" val="0"/>
              </a:ext>
            </a:extLst>
          </a:blip>
          <a:srcRect t="20979" b="20979"/>
          <a:stretch>
            <a:fillRect/>
          </a:stretch>
        </p:blipFill>
        <p:spPr/>
      </p:pic>
      <p:pic>
        <p:nvPicPr>
          <p:cNvPr id="24" name="Picture Placeholder 23" descr="A close-up of a plant&#10;&#10;AI-generated content may be incorrect.">
            <a:extLst>
              <a:ext uri="{FF2B5EF4-FFF2-40B4-BE49-F238E27FC236}">
                <a16:creationId xmlns:a16="http://schemas.microsoft.com/office/drawing/2014/main" id="{858DEB31-F3B0-9B64-5521-2BF1EE6DD4F1}"/>
              </a:ext>
            </a:extLst>
          </p:cNvPr>
          <p:cNvPicPr>
            <a:picLocks noGrp="1" noChangeAspect="1"/>
          </p:cNvPicPr>
          <p:nvPr>
            <p:ph type="pic" sz="quarter" idx="22"/>
          </p:nvPr>
        </p:nvPicPr>
        <p:blipFill>
          <a:blip r:embed="rId10">
            <a:extLst>
              <a:ext uri="{28A0092B-C50C-407E-A947-70E740481C1C}">
                <a14:useLocalDpi xmlns:a14="http://schemas.microsoft.com/office/drawing/2010/main" val="0"/>
              </a:ext>
            </a:extLst>
          </a:blip>
          <a:srcRect t="4442" b="4442"/>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9956"/>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dirty="0"/>
              <a:t>Featured soil-related datasets</a:t>
            </a:r>
            <a:endParaRPr lang="en-DK" dirty="0"/>
          </a:p>
        </p:txBody>
      </p:sp>
      <p:pic>
        <p:nvPicPr>
          <p:cNvPr id="22" name="Picture Placeholder 21" descr="A mushroom growing in the ground&#10;&#10;AI-generated content may be incorrect.">
            <a:extLst>
              <a:ext uri="{FF2B5EF4-FFF2-40B4-BE49-F238E27FC236}">
                <a16:creationId xmlns:a16="http://schemas.microsoft.com/office/drawing/2014/main" id="{8D06E3B6-5E9A-1050-CA58-BD58CBE0C62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442" b="4442"/>
          <a:stretch>
            <a:fillRect/>
          </a:stretch>
        </p:blipFill>
        <p:spPr/>
      </p:pic>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pic>
        <p:nvPicPr>
          <p:cNvPr id="25" name="Picture Placeholder 24" descr="A close up of a bug&#10;&#10;AI-generated content may be incorrect.">
            <a:extLst>
              <a:ext uri="{FF2B5EF4-FFF2-40B4-BE49-F238E27FC236}">
                <a16:creationId xmlns:a16="http://schemas.microsoft.com/office/drawing/2014/main" id="{6C84149F-36DF-86F9-1142-F6CCC3E2F955}"/>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4420" b="4420"/>
          <a:stretch>
            <a:fillRect/>
          </a:stretch>
        </p:blipFill>
        <p:spPr/>
      </p:pic>
      <p:pic>
        <p:nvPicPr>
          <p:cNvPr id="27" name="Picture Placeholder 26" descr="A close up of a plant&#10;&#10;AI-generated content may be incorrect.">
            <a:extLst>
              <a:ext uri="{FF2B5EF4-FFF2-40B4-BE49-F238E27FC236}">
                <a16:creationId xmlns:a16="http://schemas.microsoft.com/office/drawing/2014/main" id="{A19B9012-35E5-3143-1B15-C0A132431917}"/>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4442" b="4442"/>
          <a:stretch>
            <a:fillRect/>
          </a:stretch>
        </p:blipFill>
        <p:spPr/>
      </p:pic>
      <p:pic>
        <p:nvPicPr>
          <p:cNvPr id="29" name="Picture Placeholder 28" descr="A close-up of a bug&#10;&#10;AI-generated content may be incorrect.">
            <a:extLst>
              <a:ext uri="{FF2B5EF4-FFF2-40B4-BE49-F238E27FC236}">
                <a16:creationId xmlns:a16="http://schemas.microsoft.com/office/drawing/2014/main" id="{15749863-D6B2-98D8-F156-A72A4031E8BD}"/>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4442" b="4442"/>
          <a:stretch>
            <a:fillRect/>
          </a:stretch>
        </p:blipFill>
        <p:spPr/>
      </p:pic>
      <p:sp>
        <p:nvSpPr>
          <p:cNvPr id="16" name="Text Placeholder 15">
            <a:extLst>
              <a:ext uri="{FF2B5EF4-FFF2-40B4-BE49-F238E27FC236}">
                <a16:creationId xmlns:a16="http://schemas.microsoft.com/office/drawing/2014/main" id="{EF36804B-D524-6E86-E9A1-4BDBFD42FDB2}"/>
              </a:ext>
            </a:extLst>
          </p:cNvPr>
          <p:cNvSpPr>
            <a:spLocks noGrp="1"/>
          </p:cNvSpPr>
          <p:nvPr>
            <p:ph type="body" sz="quarter" idx="28"/>
          </p:nvPr>
        </p:nvSpPr>
        <p:spPr/>
        <p:txBody>
          <a:bodyPr/>
          <a:lstStyle/>
          <a:p>
            <a:r>
              <a:rPr lang="en-GB" dirty="0">
                <a:hlinkClick r:id="rId7"/>
              </a:rPr>
              <a:t>Collembola of the relict forests of the Russian Far East</a:t>
            </a:r>
            <a:endParaRPr lang="en-GB" dirty="0"/>
          </a:p>
        </p:txBody>
      </p:sp>
      <p:sp>
        <p:nvSpPr>
          <p:cNvPr id="17" name="Text Placeholder 16">
            <a:extLst>
              <a:ext uri="{FF2B5EF4-FFF2-40B4-BE49-F238E27FC236}">
                <a16:creationId xmlns:a16="http://schemas.microsoft.com/office/drawing/2014/main" id="{0F24650A-36D1-FBA6-B1C8-F2089E7768E1}"/>
              </a:ext>
            </a:extLst>
          </p:cNvPr>
          <p:cNvSpPr>
            <a:spLocks noGrp="1"/>
          </p:cNvSpPr>
          <p:nvPr>
            <p:ph type="body" sz="quarter" idx="29"/>
          </p:nvPr>
        </p:nvSpPr>
        <p:spPr/>
        <p:txBody>
          <a:bodyPr/>
          <a:lstStyle/>
          <a:p>
            <a:r>
              <a:rPr lang="en-GB" dirty="0">
                <a:hlinkClick r:id="rId8"/>
              </a:rPr>
              <a:t>Global soil organisms</a:t>
            </a:r>
            <a:endParaRPr lang="en-GB" dirty="0"/>
          </a:p>
        </p:txBody>
      </p:sp>
      <p:sp>
        <p:nvSpPr>
          <p:cNvPr id="18" name="Text Placeholder 17">
            <a:extLst>
              <a:ext uri="{FF2B5EF4-FFF2-40B4-BE49-F238E27FC236}">
                <a16:creationId xmlns:a16="http://schemas.microsoft.com/office/drawing/2014/main" id="{E652EEF5-85F9-7DF8-2529-23BD559427CB}"/>
              </a:ext>
            </a:extLst>
          </p:cNvPr>
          <p:cNvSpPr>
            <a:spLocks noGrp="1"/>
          </p:cNvSpPr>
          <p:nvPr>
            <p:ph type="body" sz="quarter" idx="30"/>
          </p:nvPr>
        </p:nvSpPr>
        <p:spPr/>
        <p:txBody>
          <a:bodyPr>
            <a:normAutofit lnSpcReduction="10000"/>
          </a:bodyPr>
          <a:lstStyle/>
          <a:p>
            <a:r>
              <a:rPr lang="en-GB" dirty="0">
                <a:hlinkClick r:id="rId9"/>
              </a:rPr>
              <a:t>Long-term dynamics of Collembola communities in a spruce forest and a meadow (1991-1997)</a:t>
            </a:r>
            <a:endParaRPr lang="en-GB" dirty="0"/>
          </a:p>
          <a:p>
            <a:endParaRPr lang="en-DK" dirty="0"/>
          </a:p>
        </p:txBody>
      </p:sp>
      <p:sp>
        <p:nvSpPr>
          <p:cNvPr id="19" name="Text Placeholder 18">
            <a:extLst>
              <a:ext uri="{FF2B5EF4-FFF2-40B4-BE49-F238E27FC236}">
                <a16:creationId xmlns:a16="http://schemas.microsoft.com/office/drawing/2014/main" id="{AEC16198-C5D3-05C3-5375-E5D605C9FE73}"/>
              </a:ext>
            </a:extLst>
          </p:cNvPr>
          <p:cNvSpPr>
            <a:spLocks noGrp="1"/>
          </p:cNvSpPr>
          <p:nvPr>
            <p:ph type="body" sz="quarter" idx="31"/>
          </p:nvPr>
        </p:nvSpPr>
        <p:spPr/>
        <p:txBody>
          <a:bodyPr/>
          <a:lstStyle/>
          <a:p>
            <a:r>
              <a:rPr lang="en-GB" dirty="0">
                <a:hlinkClick r:id="rId10"/>
              </a:rPr>
              <a:t>BIOWIDE eDNA Fungi dataset</a:t>
            </a:r>
            <a:endParaRPr lang="en-GB" dirty="0"/>
          </a:p>
        </p:txBody>
      </p:sp>
    </p:spTree>
    <p:extLst>
      <p:ext uri="{BB962C8B-B14F-4D97-AF65-F5344CB8AC3E}">
        <p14:creationId xmlns:p14="http://schemas.microsoft.com/office/powerpoint/2010/main" val="187222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2DA23-0727-D582-FDED-8CA09B6E6B1D}"/>
            </a:ext>
          </a:extLst>
        </p:cNvPr>
        <p:cNvGrpSpPr/>
        <p:nvPr/>
      </p:nvGrpSpPr>
      <p:grpSpPr>
        <a:xfrm>
          <a:off x="0" y="0"/>
          <a:ext cx="0" cy="0"/>
          <a:chOff x="0" y="0"/>
          <a:chExt cx="0" cy="0"/>
        </a:xfrm>
      </p:grpSpPr>
      <p:sp>
        <p:nvSpPr>
          <p:cNvPr id="16" name="Text Placeholder 15">
            <a:extLst>
              <a:ext uri="{FF2B5EF4-FFF2-40B4-BE49-F238E27FC236}">
                <a16:creationId xmlns:a16="http://schemas.microsoft.com/office/drawing/2014/main" id="{6C77E3BE-7DED-1D5E-0B63-D6288D1B9805}"/>
              </a:ext>
            </a:extLst>
          </p:cNvPr>
          <p:cNvSpPr>
            <a:spLocks noGrp="1"/>
          </p:cNvSpPr>
          <p:nvPr>
            <p:ph type="body" sz="quarter" idx="28"/>
          </p:nvPr>
        </p:nvSpPr>
        <p:spPr/>
        <p:txBody>
          <a:bodyPr>
            <a:normAutofit lnSpcReduction="10000"/>
          </a:bodyPr>
          <a:lstStyle/>
          <a:p>
            <a:r>
              <a:rPr lang="en-GB" dirty="0">
                <a:hlinkClick r:id="rId3"/>
              </a:rPr>
              <a:t>Mapping environmental properties in data‐poor areas using species occurrences</a:t>
            </a:r>
            <a:endParaRPr lang="en-GB" dirty="0"/>
          </a:p>
        </p:txBody>
      </p:sp>
      <p:pic>
        <p:nvPicPr>
          <p:cNvPr id="12" name="Picture Placeholder 11">
            <a:extLst>
              <a:ext uri="{FF2B5EF4-FFF2-40B4-BE49-F238E27FC236}">
                <a16:creationId xmlns:a16="http://schemas.microsoft.com/office/drawing/2014/main" id="{A7C821F8-0F6D-EFB4-9719-6B02A7634229}"/>
              </a:ext>
            </a:extLst>
          </p:cNvPr>
          <p:cNvPicPr>
            <a:picLocks noGrp="1" noChangeAspect="1"/>
          </p:cNvPicPr>
          <p:nvPr>
            <p:ph type="pic" sz="quarter" idx="18"/>
          </p:nvPr>
        </p:nvPicPr>
        <p:blipFill>
          <a:blip r:embed="rId4"/>
          <a:srcRect l="1245" r="1245"/>
          <a:stretch>
            <a:fillRect/>
          </a:stretch>
        </p:blipFill>
        <p:spPr/>
      </p:pic>
      <p:sp>
        <p:nvSpPr>
          <p:cNvPr id="3" name="Title 2">
            <a:extLst>
              <a:ext uri="{FF2B5EF4-FFF2-40B4-BE49-F238E27FC236}">
                <a16:creationId xmlns:a16="http://schemas.microsoft.com/office/drawing/2014/main" id="{47213008-E9A4-1787-F0A1-7125067490A8}"/>
              </a:ext>
            </a:extLst>
          </p:cNvPr>
          <p:cNvSpPr>
            <a:spLocks noGrp="1"/>
          </p:cNvSpPr>
          <p:nvPr>
            <p:ph type="title"/>
          </p:nvPr>
        </p:nvSpPr>
        <p:spPr/>
        <p:txBody>
          <a:bodyPr>
            <a:normAutofit/>
          </a:bodyPr>
          <a:lstStyle/>
          <a:p>
            <a:r>
              <a:rPr lang="en-GB" b="0" dirty="0"/>
              <a:t>Featured data uses in soil-related research</a:t>
            </a:r>
          </a:p>
        </p:txBody>
      </p:sp>
      <p:sp>
        <p:nvSpPr>
          <p:cNvPr id="2" name="Footer Placeholder 1">
            <a:extLst>
              <a:ext uri="{FF2B5EF4-FFF2-40B4-BE49-F238E27FC236}">
                <a16:creationId xmlns:a16="http://schemas.microsoft.com/office/drawing/2014/main" id="{6879DBC1-9DD3-BC84-0A04-8580543E69F0}"/>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pic>
        <p:nvPicPr>
          <p:cNvPr id="20" name="Picture Placeholder 19">
            <a:extLst>
              <a:ext uri="{FF2B5EF4-FFF2-40B4-BE49-F238E27FC236}">
                <a16:creationId xmlns:a16="http://schemas.microsoft.com/office/drawing/2014/main" id="{6865FEA5-7EB9-965B-BBAD-7BD117C0819E}"/>
              </a:ext>
            </a:extLst>
          </p:cNvPr>
          <p:cNvPicPr>
            <a:picLocks noGrp="1" noChangeAspect="1"/>
          </p:cNvPicPr>
          <p:nvPr>
            <p:ph type="pic" sz="quarter" idx="20"/>
          </p:nvPr>
        </p:nvPicPr>
        <p:blipFill>
          <a:blip r:embed="rId5"/>
          <a:srcRect l="1199" r="1199"/>
          <a:stretch>
            <a:fillRect/>
          </a:stretch>
        </p:blipFill>
        <p:spPr>
          <a:prstGeom prst="rect">
            <a:avLst/>
          </a:prstGeom>
        </p:spPr>
      </p:pic>
      <p:pic>
        <p:nvPicPr>
          <p:cNvPr id="24" name="Picture Placeholder 23">
            <a:extLst>
              <a:ext uri="{FF2B5EF4-FFF2-40B4-BE49-F238E27FC236}">
                <a16:creationId xmlns:a16="http://schemas.microsoft.com/office/drawing/2014/main" id="{D3DFC2DF-E6A4-CABF-A7C0-2B956028C2E5}"/>
              </a:ext>
            </a:extLst>
          </p:cNvPr>
          <p:cNvPicPr>
            <a:picLocks noGrp="1" noChangeAspect="1"/>
          </p:cNvPicPr>
          <p:nvPr>
            <p:ph type="pic" sz="quarter" idx="22"/>
          </p:nvPr>
        </p:nvPicPr>
        <p:blipFill>
          <a:blip r:embed="rId6"/>
          <a:srcRect l="782" r="782"/>
          <a:stretch>
            <a:fillRect/>
          </a:stretch>
        </p:blipFill>
        <p:spPr/>
      </p:pic>
      <p:sp>
        <p:nvSpPr>
          <p:cNvPr id="17" name="Text Placeholder 16">
            <a:extLst>
              <a:ext uri="{FF2B5EF4-FFF2-40B4-BE49-F238E27FC236}">
                <a16:creationId xmlns:a16="http://schemas.microsoft.com/office/drawing/2014/main" id="{3A61F897-22F5-9340-37E8-5E2089FADAE4}"/>
              </a:ext>
            </a:extLst>
          </p:cNvPr>
          <p:cNvSpPr>
            <a:spLocks noGrp="1"/>
          </p:cNvSpPr>
          <p:nvPr>
            <p:ph type="body" sz="quarter" idx="29"/>
          </p:nvPr>
        </p:nvSpPr>
        <p:spPr/>
        <p:txBody>
          <a:bodyPr>
            <a:normAutofit lnSpcReduction="10000"/>
          </a:bodyPr>
          <a:lstStyle/>
          <a:p>
            <a:r>
              <a:rPr lang="en-GB" dirty="0">
                <a:hlinkClick r:id="rId7"/>
              </a:rPr>
              <a:t>Using soil hydromechanics to predict global earthworm distribution</a:t>
            </a:r>
            <a:endParaRPr lang="en-GB" dirty="0"/>
          </a:p>
        </p:txBody>
      </p:sp>
      <p:sp>
        <p:nvSpPr>
          <p:cNvPr id="18" name="Text Placeholder 17">
            <a:extLst>
              <a:ext uri="{FF2B5EF4-FFF2-40B4-BE49-F238E27FC236}">
                <a16:creationId xmlns:a16="http://schemas.microsoft.com/office/drawing/2014/main" id="{6FA8AB5F-0CB6-DA71-9C02-52EAC252F45E}"/>
              </a:ext>
            </a:extLst>
          </p:cNvPr>
          <p:cNvSpPr>
            <a:spLocks noGrp="1"/>
          </p:cNvSpPr>
          <p:nvPr>
            <p:ph type="body" sz="quarter" idx="30"/>
          </p:nvPr>
        </p:nvSpPr>
        <p:spPr/>
        <p:txBody>
          <a:bodyPr>
            <a:normAutofit/>
          </a:bodyPr>
          <a:lstStyle/>
          <a:p>
            <a:r>
              <a:rPr lang="en-GB" dirty="0">
                <a:hlinkClick r:id="rId8"/>
              </a:rPr>
              <a:t>Diversity of slime moulds–much more than meets the eye</a:t>
            </a:r>
            <a:endParaRPr lang="en-GB" dirty="0"/>
          </a:p>
        </p:txBody>
      </p:sp>
      <p:sp>
        <p:nvSpPr>
          <p:cNvPr id="19" name="Text Placeholder 18">
            <a:extLst>
              <a:ext uri="{FF2B5EF4-FFF2-40B4-BE49-F238E27FC236}">
                <a16:creationId xmlns:a16="http://schemas.microsoft.com/office/drawing/2014/main" id="{76B061EE-B810-264B-C050-E9F7A2E58A6D}"/>
              </a:ext>
            </a:extLst>
          </p:cNvPr>
          <p:cNvSpPr>
            <a:spLocks noGrp="1"/>
          </p:cNvSpPr>
          <p:nvPr>
            <p:ph type="body" sz="quarter" idx="31"/>
          </p:nvPr>
        </p:nvSpPr>
        <p:spPr/>
        <p:txBody>
          <a:bodyPr/>
          <a:lstStyle/>
          <a:p>
            <a:r>
              <a:rPr lang="en-GB" dirty="0">
                <a:hlinkClick r:id="rId9"/>
              </a:rPr>
              <a:t>Exploring the global distribution of mycoheterotrophic plants</a:t>
            </a:r>
            <a:endParaRPr lang="en-GB" dirty="0"/>
          </a:p>
        </p:txBody>
      </p:sp>
      <p:pic>
        <p:nvPicPr>
          <p:cNvPr id="7" name="Picture Placeholder 6">
            <a:extLst>
              <a:ext uri="{FF2B5EF4-FFF2-40B4-BE49-F238E27FC236}">
                <a16:creationId xmlns:a16="http://schemas.microsoft.com/office/drawing/2014/main" id="{1EA34650-918A-E043-1286-389CDC8A54E8}"/>
              </a:ext>
            </a:extLst>
          </p:cNvPr>
          <p:cNvPicPr>
            <a:picLocks noGrp="1" noChangeAspect="1"/>
          </p:cNvPicPr>
          <p:nvPr>
            <p:ph type="pic" sz="quarter" idx="13"/>
          </p:nvPr>
        </p:nvPicPr>
        <p:blipFill>
          <a:blip r:embed="rId10"/>
          <a:srcRect l="12274" r="12274"/>
          <a:stretch>
            <a:fillRect/>
          </a:stretch>
        </p:blipFill>
        <p:spPr/>
      </p:pic>
    </p:spTree>
    <p:extLst>
      <p:ext uri="{BB962C8B-B14F-4D97-AF65-F5344CB8AC3E}">
        <p14:creationId xmlns:p14="http://schemas.microsoft.com/office/powerpoint/2010/main" val="280907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1314</TotalTime>
  <Words>303</Words>
  <Application>Microsoft Macintosh PowerPoint</Application>
  <PresentationFormat>Custom</PresentationFormat>
  <Paragraphs>37</Paragraphs>
  <Slides>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Bitter SemiBold</vt:lpstr>
      <vt:lpstr>Rubik SemiBold</vt:lpstr>
      <vt:lpstr>Rubik</vt:lpstr>
      <vt:lpstr>Arial</vt:lpstr>
      <vt:lpstr>Bitter Medium</vt:lpstr>
      <vt:lpstr>Rubik Medium</vt:lpstr>
      <vt:lpstr>Bitter</vt:lpstr>
      <vt:lpstr>Tema de Office</vt:lpstr>
      <vt:lpstr>PowerPoint Presentation</vt:lpstr>
      <vt:lpstr>Soil</vt:lpstr>
      <vt:lpstr>Soil</vt:lpstr>
      <vt:lpstr>Featured publishers of soil-related data</vt:lpstr>
      <vt:lpstr>Featured soil-related datasets</vt:lpstr>
      <vt:lpstr>Featured data uses in soil-related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5</cp:revision>
  <dcterms:created xsi:type="dcterms:W3CDTF">2025-06-24T13:49:25Z</dcterms:created>
  <dcterms:modified xsi:type="dcterms:W3CDTF">2025-06-30T09:59:17Z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